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3"/>
    <p:sldId id="273" r:id="rId4"/>
    <p:sldId id="277" r:id="rId5"/>
    <p:sldId id="278" r:id="rId6"/>
    <p:sldId id="279" r:id="rId7"/>
    <p:sldId id="280" r:id="rId8"/>
    <p:sldId id="282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3195" y="362585"/>
            <a:ext cx="11920220" cy="1326515"/>
          </a:xfrm>
        </p:spPr>
        <p:txBody>
          <a:bodyPr>
            <a:normAutofit/>
          </a:bodyPr>
          <a:p>
            <a:pPr algn="l"/>
            <a:r>
              <a:rPr lang="en-US" altLang="zh-CN" sz="2000"/>
              <a:t>1.</a:t>
            </a:r>
            <a:r>
              <a:rPr lang="zh-CN" altLang="en-US" sz="2000"/>
              <a:t>使用</a:t>
            </a:r>
            <a:r>
              <a:rPr lang="en-US" altLang="zh-CN" sz="2000"/>
              <a:t>Google</a:t>
            </a:r>
            <a:r>
              <a:rPr lang="zh-CN" altLang="en-US" sz="2000"/>
              <a:t>浏览器正确登录网址：</a:t>
            </a:r>
            <a:br>
              <a:rPr lang="zh-CN" altLang="en-US" sz="2000"/>
            </a:br>
            <a:r>
              <a:rPr lang="zh-CN" altLang="en-US" sz="2000"/>
              <a:t>http://zwfw-new.hunan.gov.cn/csywtbyhsjweb/cszwdt/pages/smart/implement.html，</a:t>
            </a:r>
            <a:br>
              <a:rPr lang="zh-CN" altLang="en-US" sz="2000"/>
            </a:br>
            <a:r>
              <a:rPr lang="zh-CN" altLang="en-US" sz="2000"/>
              <a:t>或登录</a:t>
            </a:r>
            <a:r>
              <a:rPr lang="zh-CN" altLang="en-US" sz="2000"/>
              <a:t>长沙市政务服务网</a:t>
            </a:r>
            <a:r>
              <a:rPr lang="en-US" altLang="zh-CN" sz="2000"/>
              <a:t>(</a:t>
            </a:r>
            <a:r>
              <a:rPr lang="zh-CN" altLang="en-US" sz="2000"/>
              <a:t>不要错误登录到湖南省政务服务网</a:t>
            </a:r>
            <a:r>
              <a:rPr lang="en-US" altLang="zh-CN" sz="2000"/>
              <a:t>)</a:t>
            </a:r>
            <a:r>
              <a:rPr lang="zh-CN" altLang="en-US" sz="2000"/>
              <a:t>。点击特色创新中的智能审批模块。</a:t>
            </a:r>
            <a:endParaRPr lang="zh-CN" altLang="en-US" sz="20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t="65793"/>
          <a:stretch>
            <a:fillRect/>
          </a:stretch>
        </p:blipFill>
        <p:spPr>
          <a:xfrm>
            <a:off x="405130" y="1821180"/>
            <a:ext cx="11598275" cy="32480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54965" y="643255"/>
            <a:ext cx="11192510" cy="717550"/>
          </a:xfrm>
        </p:spPr>
        <p:txBody>
          <a:bodyPr>
            <a:normAutofit/>
          </a:bodyPr>
          <a:p>
            <a:pPr algn="l"/>
            <a:r>
              <a:rPr lang="en-US" altLang="zh-CN" sz="2220">
                <a:sym typeface="+mn-ea"/>
              </a:rPr>
              <a:t>2.</a:t>
            </a:r>
            <a:r>
              <a:rPr lang="zh-CN" altLang="en-US" sz="2220">
                <a:sym typeface="+mn-ea"/>
              </a:rPr>
              <a:t>进入页面后</a:t>
            </a:r>
            <a:r>
              <a:rPr lang="zh-CN" altLang="en-US" sz="2220"/>
              <a:t>选择望城区教育局，选择对应</a:t>
            </a:r>
            <a:r>
              <a:rPr lang="zh-CN" altLang="en-US" sz="2220"/>
              <a:t>类型的教师资格认定，点击在线申办</a:t>
            </a:r>
            <a:r>
              <a:rPr lang="zh-CN" altLang="en-US" sz="2220">
                <a:sym typeface="+mn-ea"/>
              </a:rPr>
              <a:t>。</a:t>
            </a:r>
            <a:endParaRPr lang="zh-CN" altLang="en-US" sz="222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2987" t="5279"/>
          <a:stretch>
            <a:fillRect/>
          </a:stretch>
        </p:blipFill>
        <p:spPr>
          <a:xfrm>
            <a:off x="744220" y="1360805"/>
            <a:ext cx="10085070" cy="5207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05815" y="2374900"/>
            <a:ext cx="2000250" cy="387985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lumMod val="110000"/>
                        <a:satMod val="105000"/>
                        <a:tint val="67000"/>
                      </a:schemeClr>
                    </a:gs>
                    <a:gs pos="50000">
                      <a:schemeClr val="accent1">
                        <a:lumMod val="105000"/>
                        <a:satMod val="103000"/>
                        <a:tint val="73000"/>
                      </a:schemeClr>
                    </a:gs>
                    <a:gs pos="100000">
                      <a:schemeClr val="accent1">
                        <a:lumMod val="105000"/>
                        <a:satMod val="109000"/>
                        <a:tint val="81000"/>
                      </a:schemeClr>
                    </a:gs>
                  </a:gsLst>
                  <a:lin ang="5400000" scaled="0"/>
                </a:gradFill>
              </a14:hiddenFill>
            </a:ext>
          </a:extLst>
        </p:spPr>
        <p:style>
          <a:lnRef idx="2">
            <a:schemeClr val="accent1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6790055" y="2375535"/>
            <a:ext cx="899795" cy="48069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9384665" y="2374900"/>
            <a:ext cx="925830" cy="48069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4142740" y="3429000"/>
            <a:ext cx="925830" cy="47180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60020"/>
            <a:ext cx="9144000" cy="703580"/>
          </a:xfrm>
        </p:spPr>
        <p:txBody>
          <a:bodyPr>
            <a:normAutofit fontScale="90000"/>
          </a:bodyPr>
          <a:p>
            <a:pPr algn="l"/>
            <a:r>
              <a:rPr lang="en-US" altLang="zh-CN" sz="2220"/>
              <a:t>3.</a:t>
            </a:r>
            <a:r>
              <a:rPr lang="zh-CN" altLang="en-US" sz="2220"/>
              <a:t>进入申报页面</a:t>
            </a:r>
            <a:r>
              <a:rPr lang="zh-CN" altLang="en-US" sz="2220"/>
              <a:t>后下拉至最底部，勾选我已阅读并同意遵守《网上办事大厅服务条款》。再点击保存并</a:t>
            </a:r>
            <a:r>
              <a:rPr lang="zh-CN" altLang="en-US" sz="2220"/>
              <a:t>下一步。</a:t>
            </a:r>
            <a:endParaRPr lang="zh-CN" altLang="en-US" sz="222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4910" y="1256665"/>
            <a:ext cx="9822180" cy="552132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1425" y="1122680"/>
            <a:ext cx="8902065" cy="56438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544955" y="291465"/>
            <a:ext cx="91871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/>
              <a:t>4.</a:t>
            </a:r>
            <a:r>
              <a:rPr lang="zh-CN" altLang="en-US" sz="2000"/>
              <a:t>按要求提交各项资料，并确认提交成功（详细要求见《认定通告》附件</a:t>
            </a:r>
            <a:r>
              <a:rPr lang="en-US" altLang="zh-CN" sz="2000"/>
              <a:t>1</a:t>
            </a:r>
            <a:r>
              <a:rPr lang="zh-CN" altLang="en-US" sz="2000"/>
              <a:t>）。</a:t>
            </a:r>
            <a:endParaRPr lang="zh-CN" altLang="en-US" sz="2000"/>
          </a:p>
          <a:p>
            <a:endParaRPr lang="zh-CN" altLang="en-US" sz="2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61975" y="307975"/>
            <a:ext cx="11324590" cy="1068070"/>
          </a:xfrm>
        </p:spPr>
        <p:txBody>
          <a:bodyPr>
            <a:normAutofit fontScale="90000"/>
          </a:bodyPr>
          <a:p>
            <a:pPr algn="l"/>
            <a:r>
              <a:rPr lang="en-US" altLang="zh-CN" sz="2000"/>
              <a:t>5.</a:t>
            </a:r>
            <a:r>
              <a:rPr lang="zh-CN" altLang="en-US" sz="2000"/>
              <a:t>补齐补正：如资料提交不符合要求，工作人员将发起补齐补正。请申请人登录成功后在首页点击</a:t>
            </a:r>
            <a:r>
              <a:rPr lang="en-US" altLang="zh-CN" sz="2000"/>
              <a:t>“</a:t>
            </a:r>
            <a:r>
              <a:rPr lang="zh-CN" altLang="en-US" sz="2000">
                <a:sym typeface="+mn-ea"/>
              </a:rPr>
              <a:t>智能审批</a:t>
            </a:r>
            <a:r>
              <a:rPr lang="en-US" altLang="zh-CN" sz="2000">
                <a:sym typeface="+mn-ea"/>
              </a:rPr>
              <a:t>”</a:t>
            </a:r>
            <a:r>
              <a:rPr lang="zh-CN" altLang="en-US" sz="2000">
                <a:sym typeface="+mn-ea"/>
              </a:rPr>
              <a:t>，再如上述步骤一样选择对应办理的事项，再在右上角点击</a:t>
            </a:r>
            <a:r>
              <a:rPr lang="en-US" altLang="zh-CN" sz="2000">
                <a:sym typeface="+mn-ea"/>
              </a:rPr>
              <a:t>“</a:t>
            </a:r>
            <a:r>
              <a:rPr lang="zh-CN" altLang="en-US" sz="2000">
                <a:sym typeface="+mn-ea"/>
              </a:rPr>
              <a:t>个人中心</a:t>
            </a:r>
            <a:r>
              <a:rPr lang="en-US" altLang="zh-CN" sz="2000">
                <a:sym typeface="+mn-ea"/>
              </a:rPr>
              <a:t>”</a:t>
            </a:r>
            <a:r>
              <a:rPr lang="zh-CN" altLang="en-US" sz="2000">
                <a:sym typeface="+mn-ea"/>
              </a:rPr>
              <a:t>（不可直接在首页点击个人中心），再点击</a:t>
            </a:r>
            <a:r>
              <a:rPr lang="en-US" altLang="zh-CN" sz="2000">
                <a:sym typeface="+mn-ea"/>
              </a:rPr>
              <a:t>“</a:t>
            </a:r>
            <a:r>
              <a:rPr lang="zh-CN" altLang="en-US" sz="2000">
                <a:sym typeface="+mn-ea"/>
              </a:rPr>
              <a:t>我的申办</a:t>
            </a:r>
            <a:r>
              <a:rPr lang="en-US" altLang="zh-CN" sz="2000">
                <a:sym typeface="+mn-ea"/>
              </a:rPr>
              <a:t>”</a:t>
            </a:r>
            <a:r>
              <a:rPr lang="zh-CN" altLang="en-US" sz="2000"/>
              <a:t>，根据系统提示要求在指定时间内完成补齐补正。也可在此页面查看办理</a:t>
            </a:r>
            <a:r>
              <a:rPr lang="zh-CN" altLang="en-US" sz="2000"/>
              <a:t>进度。</a:t>
            </a:r>
            <a:endParaRPr lang="zh-CN" altLang="en-US" sz="2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6055" y="1707515"/>
            <a:ext cx="5807075" cy="41725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495" y="1706880"/>
            <a:ext cx="6088380" cy="41738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5305" y="650875"/>
            <a:ext cx="11231880" cy="565150"/>
          </a:xfrm>
        </p:spPr>
        <p:txBody>
          <a:bodyPr>
            <a:normAutofit/>
          </a:bodyPr>
          <a:p>
            <a:pPr algn="l"/>
            <a:r>
              <a:rPr lang="zh-CN" altLang="en-US" sz="2000"/>
              <a:t>注意：补齐补正时请先删除不合格资料，再将合格资料上传。</a:t>
            </a:r>
            <a:endParaRPr lang="zh-CN" altLang="en-US" sz="2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8180" y="1401445"/>
            <a:ext cx="1071372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61975" y="307975"/>
            <a:ext cx="11324590" cy="1068070"/>
          </a:xfrm>
        </p:spPr>
        <p:txBody>
          <a:bodyPr>
            <a:normAutofit/>
          </a:bodyPr>
          <a:p>
            <a:pPr algn="l"/>
            <a:r>
              <a:rPr lang="en-US" altLang="zh-CN" sz="2000"/>
              <a:t>6.</a:t>
            </a:r>
            <a:r>
              <a:rPr lang="zh-CN" altLang="en-US" sz="2000"/>
              <a:t>修改邮寄地址：如提交完资料后发现邮寄地址需要变更。请申请人登录成功后</a:t>
            </a:r>
            <a:r>
              <a:rPr lang="zh-CN" altLang="en-US" sz="2000">
                <a:sym typeface="+mn-ea"/>
              </a:rPr>
              <a:t>在右上角点击</a:t>
            </a:r>
            <a:r>
              <a:rPr lang="en-US" altLang="zh-CN" sz="2000">
                <a:sym typeface="+mn-ea"/>
              </a:rPr>
              <a:t>“</a:t>
            </a:r>
            <a:r>
              <a:rPr lang="zh-CN" altLang="en-US" sz="2000">
                <a:sym typeface="+mn-ea"/>
              </a:rPr>
              <a:t>个人中心</a:t>
            </a:r>
            <a:r>
              <a:rPr lang="en-US" altLang="zh-CN" sz="2000">
                <a:sym typeface="+mn-ea"/>
              </a:rPr>
              <a:t>”</a:t>
            </a:r>
            <a:r>
              <a:rPr lang="zh-CN" altLang="en-US" sz="2000">
                <a:sym typeface="+mn-ea"/>
              </a:rPr>
              <a:t>，再点击</a:t>
            </a:r>
            <a:r>
              <a:rPr lang="en-US" altLang="zh-CN" sz="2000">
                <a:sym typeface="+mn-ea"/>
              </a:rPr>
              <a:t>“</a:t>
            </a:r>
            <a:r>
              <a:rPr lang="zh-CN" altLang="en-US" sz="2000">
                <a:sym typeface="+mn-ea"/>
              </a:rPr>
              <a:t>办件查询</a:t>
            </a:r>
            <a:r>
              <a:rPr lang="en-US" altLang="zh-CN" sz="2000">
                <a:sym typeface="+mn-ea"/>
              </a:rPr>
              <a:t>”-“</a:t>
            </a:r>
            <a:r>
              <a:rPr lang="zh-CN" altLang="en-US" sz="2000">
                <a:sym typeface="+mn-ea"/>
              </a:rPr>
              <a:t>我的申办</a:t>
            </a:r>
            <a:r>
              <a:rPr lang="en-US" altLang="zh-CN" sz="2000">
                <a:sym typeface="+mn-ea"/>
              </a:rPr>
              <a:t>”</a:t>
            </a:r>
            <a:r>
              <a:rPr lang="zh-CN" altLang="en-US" sz="2000"/>
              <a:t>，找到对应</a:t>
            </a:r>
            <a:r>
              <a:rPr lang="zh-CN" altLang="en-US" sz="2000"/>
              <a:t>办件，根据系统提示要求在指定时间内可进行邮寄地址</a:t>
            </a:r>
            <a:r>
              <a:rPr lang="zh-CN" altLang="en-US" sz="2000"/>
              <a:t>修改。也可在此页面查看办理</a:t>
            </a:r>
            <a:r>
              <a:rPr lang="zh-CN" altLang="en-US" sz="2000"/>
              <a:t>进度。</a:t>
            </a:r>
            <a:endParaRPr lang="zh-CN" altLang="en-US" sz="20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/>
          <p:cNvPicPr/>
          <p:nvPr/>
        </p:nvPicPr>
        <p:blipFill>
          <a:blip r:embed="rId1"/>
          <a:stretch>
            <a:fillRect/>
          </a:stretch>
        </p:blipFill>
        <p:spPr>
          <a:xfrm>
            <a:off x="106680" y="1708150"/>
            <a:ext cx="5806800" cy="417240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2"/>
          <a:stretch>
            <a:fillRect/>
          </a:stretch>
        </p:blipFill>
        <p:spPr>
          <a:xfrm>
            <a:off x="5913755" y="1708150"/>
            <a:ext cx="5806800" cy="41724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TEwM2RjNTU2MDkzYTM1ZjAyMTZlODFjMDFlNDhhNTg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545</Words>
  <Application>WPS 演示</Application>
  <PresentationFormat>宽屏</PresentationFormat>
  <Paragraphs>15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9" baseType="lpstr">
      <vt:lpstr>Arial</vt:lpstr>
      <vt:lpstr>宋体</vt:lpstr>
      <vt:lpstr>Wingdings</vt:lpstr>
      <vt:lpstr>DejaVu Sans</vt:lpstr>
      <vt:lpstr>Calibri</vt:lpstr>
      <vt:lpstr>微软雅黑</vt:lpstr>
      <vt:lpstr>方正黑体_GBK</vt:lpstr>
      <vt:lpstr>微软雅黑</vt:lpstr>
      <vt:lpstr>宋体</vt:lpstr>
      <vt:lpstr>Arial Unicode MS</vt:lpstr>
      <vt:lpstr>方正书宋_GBK</vt:lpstr>
      <vt:lpstr>Office 主题</vt:lpstr>
      <vt:lpstr>1.使用Google浏览器正确登录网址： http://zwfw-new.hunan.gov.cn/csywtbyhsjweb/cszwdt/pages/smart/implement.html， 或登录长沙市政务服务网(不要错误登录到湖南省政务服务网)。点击特色创新中的智能审批模块。</vt:lpstr>
      <vt:lpstr>2.进入页面后选择望城区教育局，选择对应类型的教师资格认定，点击在线申办。</vt:lpstr>
      <vt:lpstr>3.进入申报页面后下拉至最底部，勾选我已阅读并同意遵守《网上办事大厅服务条款》。再点击保存并下一步。</vt:lpstr>
      <vt:lpstr>PowerPoint 演示文稿</vt:lpstr>
      <vt:lpstr>5.补齐补正：如资料提交不符合要求，工作人员将发起补齐补正。请申请人登录成功后在首页点击“智能审批”，再如上述步骤一样选择对应办理的事项，再在右上角点击“个人中心”（不可直接在首页点击个人中心），再点击“我的申办”，根据系统提示要求在指定时间内完成补齐补正。也可在此页面查看办理进度。</vt:lpstr>
      <vt:lpstr>注意：补齐补正时请先删除不合格资料，再将合格资料上传。</vt:lpstr>
      <vt:lpstr>6.修改邮寄地址：如提交完资料后发现邮寄地址需要变更。请申请人登录成功后在右上角点击“个人中心”，再点击“办件查询”-“我的申办”，找到对应办件，根据系统提示要求在指定时间内可进行邮寄地址修改。也可在此页面查看办理进度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kylin</cp:lastModifiedBy>
  <cp:revision>28</cp:revision>
  <dcterms:created xsi:type="dcterms:W3CDTF">2025-04-03T08:34:10Z</dcterms:created>
  <dcterms:modified xsi:type="dcterms:W3CDTF">2025-04-03T08:34:10Z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2052-12.8.2.1112</vt:lpwstr>
  </property>
  <property fmtid="{D5CDD505-2E9C-101B-9397-08002B2CF9AE}" pid="3" name="ICV">
    <vt:lpwstr>DAF3DB333B0A43D5B97EE262D3706F65_13</vt:lpwstr>
  </property>
</Properties>
</file>